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5800" y="6225235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158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85800" y="6259982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3474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85800" y="967422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1556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85800" y="1002157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3479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8796" y="379221"/>
            <a:ext cx="2486406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1090930"/>
            <a:ext cx="7421880" cy="2186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7463" y="6252810"/>
            <a:ext cx="2955925" cy="307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152130" y="6255298"/>
            <a:ext cx="241300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36" y="2589402"/>
            <a:ext cx="550608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dirty="0" spc="-10"/>
              <a:t>8085 </a:t>
            </a:r>
            <a:r>
              <a:rPr dirty="0" spc="-5"/>
              <a:t>Programming</a:t>
            </a:r>
            <a:r>
              <a:rPr dirty="0" spc="-70"/>
              <a:t> </a:t>
            </a:r>
            <a:r>
              <a:rPr dirty="0" spc="-5"/>
              <a:t>Model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5800" y="379221"/>
            <a:ext cx="622998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Instruction </a:t>
            </a:r>
            <a:r>
              <a:rPr dirty="0"/>
              <a:t>with a </a:t>
            </a:r>
            <a:r>
              <a:rPr dirty="0" spc="-5"/>
              <a:t>Memory</a:t>
            </a:r>
            <a:r>
              <a:rPr dirty="0" spc="-229"/>
              <a:t> </a:t>
            </a:r>
            <a:r>
              <a:rPr dirty="0" spc="-5"/>
              <a:t>Address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4540" y="1090930"/>
            <a:ext cx="4932680" cy="23266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9900CC"/>
              </a:buClr>
              <a:buSzPct val="128846"/>
              <a:buChar char="•"/>
              <a:tabLst>
                <a:tab pos="355600" algn="l"/>
                <a:tab pos="356235" algn="l"/>
              </a:tabLst>
            </a:pPr>
            <a:r>
              <a:rPr dirty="0" sz="2600">
                <a:latin typeface="Arial"/>
                <a:cs typeface="Arial"/>
              </a:rPr>
              <a:t>Operation: go to address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2085.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900CC"/>
              </a:buClr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Instruction: JMP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2085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9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Opcode: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JMP</a:t>
            </a:r>
            <a:endParaRPr sz="20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Operand: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2085</a:t>
            </a:r>
            <a:endParaRPr sz="20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Binary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code: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194" y="3463874"/>
            <a:ext cx="224409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1500" algn="l"/>
              </a:tabLst>
            </a:pPr>
            <a:r>
              <a:rPr dirty="0" sz="2400" spc="-185">
                <a:latin typeface="Arial"/>
                <a:cs typeface="Arial"/>
              </a:rPr>
              <a:t>1</a:t>
            </a:r>
            <a:r>
              <a:rPr dirty="0" sz="2400">
                <a:latin typeface="Arial"/>
                <a:cs typeface="Arial"/>
              </a:rPr>
              <a:t>1</a:t>
            </a:r>
            <a:r>
              <a:rPr dirty="0" sz="2400" spc="-10">
                <a:latin typeface="Arial"/>
                <a:cs typeface="Arial"/>
              </a:rPr>
              <a:t>0</a:t>
            </a:r>
            <a:r>
              <a:rPr dirty="0" sz="2400">
                <a:latin typeface="Arial"/>
                <a:cs typeface="Arial"/>
              </a:rPr>
              <a:t>0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0</a:t>
            </a:r>
            <a:r>
              <a:rPr dirty="0" sz="2400" spc="-10">
                <a:latin typeface="Arial"/>
                <a:cs typeface="Arial"/>
              </a:rPr>
              <a:t>0</a:t>
            </a:r>
            <a:r>
              <a:rPr dirty="0" sz="2400" spc="-185">
                <a:latin typeface="Arial"/>
                <a:cs typeface="Arial"/>
              </a:rPr>
              <a:t>1</a:t>
            </a:r>
            <a:r>
              <a:rPr dirty="0" sz="2400">
                <a:latin typeface="Arial"/>
                <a:cs typeface="Arial"/>
              </a:rPr>
              <a:t>1</a:t>
            </a:r>
            <a:r>
              <a:rPr dirty="0" sz="2400">
                <a:latin typeface="Arial"/>
                <a:cs typeface="Arial"/>
              </a:rPr>
              <a:t>	</a:t>
            </a:r>
            <a:r>
              <a:rPr dirty="0" sz="2400" spc="-10">
                <a:latin typeface="Arial"/>
                <a:cs typeface="Arial"/>
              </a:rPr>
              <a:t>C</a:t>
            </a:r>
            <a:r>
              <a:rPr dirty="0" sz="240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3372434"/>
            <a:ext cx="35306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6203" sz="3600" spc="-7">
                <a:latin typeface="Arial"/>
                <a:cs typeface="Arial"/>
              </a:rPr>
              <a:t>1</a:t>
            </a:r>
            <a:r>
              <a:rPr dirty="0" sz="1600" spc="-5">
                <a:latin typeface="Arial"/>
                <a:cs typeface="Arial"/>
              </a:rPr>
              <a:t>s</a:t>
            </a: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92166" y="3463874"/>
            <a:ext cx="68707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byte.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660144" y="3944917"/>
          <a:ext cx="3863340" cy="779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4020"/>
                <a:gridCol w="821055"/>
                <a:gridCol w="1358264"/>
              </a:tblGrid>
              <a:tr h="389715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dirty="0" sz="2400" spc="-5">
                          <a:latin typeface="Arial"/>
                          <a:cs typeface="Arial"/>
                        </a:rPr>
                        <a:t>1000</a:t>
                      </a:r>
                      <a:r>
                        <a:rPr dirty="0" sz="2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latin typeface="Arial"/>
                          <a:cs typeface="Arial"/>
                        </a:rPr>
                        <a:t>0101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ts val="2655"/>
                        </a:lnSpc>
                      </a:pPr>
                      <a:r>
                        <a:rPr dirty="0" sz="2400" spc="-5">
                          <a:latin typeface="Arial"/>
                          <a:cs typeface="Arial"/>
                        </a:rPr>
                        <a:t>85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ts val="2655"/>
                        </a:lnSpc>
                      </a:pPr>
                      <a:r>
                        <a:rPr dirty="0" sz="24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24305" sz="2400" spc="-7">
                          <a:latin typeface="Arial"/>
                          <a:cs typeface="Arial"/>
                        </a:rPr>
                        <a:t>nd</a:t>
                      </a:r>
                      <a:r>
                        <a:rPr dirty="0" baseline="24305" sz="2400" spc="23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latin typeface="Arial"/>
                          <a:cs typeface="Arial"/>
                        </a:rPr>
                        <a:t>byte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89715">
                <a:tc>
                  <a:txBody>
                    <a:bodyPr/>
                    <a:lstStyle/>
                    <a:p>
                      <a:pPr marL="31750">
                        <a:lnSpc>
                          <a:spcPts val="2810"/>
                        </a:lnSpc>
                        <a:spcBef>
                          <a:spcPts val="160"/>
                        </a:spcBef>
                      </a:pPr>
                      <a:r>
                        <a:rPr dirty="0" sz="2400" spc="-5">
                          <a:latin typeface="Arial"/>
                          <a:cs typeface="Arial"/>
                        </a:rPr>
                        <a:t>0010</a:t>
                      </a:r>
                      <a:r>
                        <a:rPr dirty="0" sz="2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latin typeface="Arial"/>
                          <a:cs typeface="Arial"/>
                        </a:rPr>
                        <a:t>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ts val="2810"/>
                        </a:lnSpc>
                        <a:spcBef>
                          <a:spcPts val="160"/>
                        </a:spcBef>
                      </a:pPr>
                      <a:r>
                        <a:rPr dirty="0" sz="2400" spc="-5">
                          <a:latin typeface="Arial"/>
                          <a:cs typeface="Arial"/>
                        </a:rPr>
                        <a:t>20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ts val="2810"/>
                        </a:lnSpc>
                        <a:spcBef>
                          <a:spcPts val="160"/>
                        </a:spcBef>
                      </a:pPr>
                      <a:r>
                        <a:rPr dirty="0" sz="24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24305" sz="2400" spc="-7">
                          <a:latin typeface="Arial"/>
                          <a:cs typeface="Arial"/>
                        </a:rPr>
                        <a:t>rd</a:t>
                      </a:r>
                      <a:r>
                        <a:rPr dirty="0" baseline="24305" sz="2400" spc="25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latin typeface="Arial"/>
                          <a:cs typeface="Arial"/>
                        </a:rPr>
                        <a:t>byte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032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64540" y="5737047"/>
            <a:ext cx="4879340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600" b="1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Arial"/>
                <a:cs typeface="Arial"/>
              </a:rPr>
              <a:t>Note:</a:t>
            </a:r>
            <a:r>
              <a:rPr dirty="0" sz="260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Error in book on page</a:t>
            </a:r>
            <a:r>
              <a:rPr dirty="0" sz="2600" spc="-6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146.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8073" y="379221"/>
            <a:ext cx="338709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Addressing</a:t>
            </a:r>
            <a:r>
              <a:rPr dirty="0" spc="-110"/>
              <a:t> </a:t>
            </a:r>
            <a:r>
              <a:rPr dirty="0" spc="-5"/>
              <a:t>Modes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9900CC"/>
              </a:buClr>
              <a:buSzPct val="128846"/>
              <a:buChar char="•"/>
              <a:tabLst>
                <a:tab pos="355600" algn="l"/>
                <a:tab pos="356235" algn="l"/>
              </a:tabLst>
            </a:pPr>
            <a:r>
              <a:rPr dirty="0"/>
              <a:t>The microprocessor has </a:t>
            </a:r>
            <a:r>
              <a:rPr dirty="0" spc="-5"/>
              <a:t>different </a:t>
            </a:r>
            <a:r>
              <a:rPr dirty="0"/>
              <a:t>ways of  specifying the data for the instruction. These</a:t>
            </a:r>
            <a:r>
              <a:rPr dirty="0" spc="-90"/>
              <a:t> </a:t>
            </a:r>
            <a:r>
              <a:rPr dirty="0"/>
              <a:t>are  called “</a:t>
            </a:r>
            <a:r>
              <a:rPr dirty="0">
                <a:solidFill>
                  <a:srgbClr val="800000"/>
                </a:solidFill>
              </a:rPr>
              <a:t>addressing</a:t>
            </a:r>
            <a:r>
              <a:rPr dirty="0" spc="-40">
                <a:solidFill>
                  <a:srgbClr val="800000"/>
                </a:solidFill>
              </a:rPr>
              <a:t> </a:t>
            </a:r>
            <a:r>
              <a:rPr dirty="0" spc="5">
                <a:solidFill>
                  <a:srgbClr val="800000"/>
                </a:solidFill>
              </a:rPr>
              <a:t>modes</a:t>
            </a:r>
            <a:r>
              <a:rPr dirty="0" spc="5"/>
              <a:t>”.</a:t>
            </a:r>
          </a:p>
          <a:p>
            <a:pPr>
              <a:lnSpc>
                <a:spcPct val="100000"/>
              </a:lnSpc>
              <a:buClr>
                <a:srgbClr val="9900CC"/>
              </a:buClr>
              <a:buFont typeface="Arial"/>
              <a:buChar char="•"/>
            </a:pPr>
            <a:endParaRPr sz="3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CC"/>
              </a:buClr>
              <a:buSzPct val="128846"/>
              <a:buChar char="•"/>
              <a:tabLst>
                <a:tab pos="355600" algn="l"/>
                <a:tab pos="356235" algn="l"/>
              </a:tabLst>
            </a:pPr>
            <a:r>
              <a:rPr dirty="0" spc="5"/>
              <a:t>The </a:t>
            </a:r>
            <a:r>
              <a:rPr dirty="0"/>
              <a:t>8085 has four addressing</a:t>
            </a:r>
            <a:r>
              <a:rPr dirty="0" spc="-50"/>
              <a:t> </a:t>
            </a:r>
            <a:r>
              <a:rPr dirty="0"/>
              <a:t>modes: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3231959"/>
            <a:ext cx="1736089" cy="178244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80"/>
              </a:spcBef>
              <a:buClr>
                <a:srgbClr val="FF0066"/>
              </a:buClr>
              <a:buChar char="–"/>
              <a:tabLst>
                <a:tab pos="299720" algn="l"/>
              </a:tabLst>
            </a:pPr>
            <a:r>
              <a:rPr dirty="0" sz="2400" spc="-5">
                <a:solidFill>
                  <a:srgbClr val="990000"/>
                </a:solidFill>
                <a:latin typeface="Arial"/>
                <a:cs typeface="Arial"/>
              </a:rPr>
              <a:t>Implied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lr>
                <a:srgbClr val="FF0066"/>
              </a:buClr>
              <a:buChar char="–"/>
              <a:tabLst>
                <a:tab pos="299720" algn="l"/>
              </a:tabLst>
            </a:pPr>
            <a:r>
              <a:rPr dirty="0" sz="240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z="2400" spc="5">
                <a:solidFill>
                  <a:srgbClr val="990000"/>
                </a:solidFill>
                <a:latin typeface="Arial"/>
                <a:cs typeface="Arial"/>
              </a:rPr>
              <a:t>m</a:t>
            </a:r>
            <a:r>
              <a:rPr dirty="0" sz="2400" spc="-5">
                <a:solidFill>
                  <a:srgbClr val="990000"/>
                </a:solidFill>
                <a:latin typeface="Arial"/>
                <a:cs typeface="Arial"/>
              </a:rPr>
              <a:t>mediate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580"/>
              </a:spcBef>
              <a:buClr>
                <a:srgbClr val="FF0066"/>
              </a:buClr>
              <a:buChar char="–"/>
              <a:tabLst>
                <a:tab pos="299720" algn="l"/>
              </a:tabLst>
            </a:pPr>
            <a:r>
              <a:rPr dirty="0" sz="2400" spc="-5">
                <a:solidFill>
                  <a:srgbClr val="990000"/>
                </a:solidFill>
                <a:latin typeface="Arial"/>
                <a:cs typeface="Arial"/>
              </a:rPr>
              <a:t>Direct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lr>
                <a:srgbClr val="FF0066"/>
              </a:buClr>
              <a:buChar char="–"/>
              <a:tabLst>
                <a:tab pos="299720" algn="l"/>
              </a:tabLst>
            </a:pPr>
            <a:r>
              <a:rPr dirty="0" sz="2400">
                <a:solidFill>
                  <a:srgbClr val="990000"/>
                </a:solidFill>
                <a:latin typeface="Arial"/>
                <a:cs typeface="Arial"/>
              </a:rPr>
              <a:t>Indirect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8375" y="3231959"/>
            <a:ext cx="1363980" cy="178244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2400">
                <a:latin typeface="Arial"/>
                <a:cs typeface="Arial"/>
              </a:rPr>
              <a:t>CMA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MVI B,</a:t>
            </a:r>
            <a:r>
              <a:rPr dirty="0" sz="2400" spc="-1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45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</a:pPr>
            <a:r>
              <a:rPr dirty="0" sz="2400" spc="-5">
                <a:latin typeface="Arial"/>
                <a:cs typeface="Arial"/>
              </a:rPr>
              <a:t>LDA</a:t>
            </a:r>
            <a:r>
              <a:rPr dirty="0" sz="2400" spc="-19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4000  </a:t>
            </a:r>
            <a:r>
              <a:rPr dirty="0" sz="2400" spc="-5">
                <a:latin typeface="Arial"/>
                <a:cs typeface="Arial"/>
              </a:rPr>
              <a:t>LDAX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9194" y="5049088"/>
            <a:ext cx="6614159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Load the accumulator with the contents of the</a:t>
            </a:r>
            <a:r>
              <a:rPr dirty="0" sz="2000" spc="-18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Arial"/>
                <a:cs typeface="Arial"/>
              </a:rPr>
              <a:t>location whose address is stored in </a:t>
            </a:r>
            <a:r>
              <a:rPr dirty="0" sz="2000" spc="-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register pair</a:t>
            </a:r>
            <a:r>
              <a:rPr dirty="0" sz="2000" spc="-18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BC).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Data</a:t>
            </a:r>
            <a:r>
              <a:rPr dirty="0" spc="-105"/>
              <a:t> </a:t>
            </a:r>
            <a:r>
              <a:rPr dirty="0"/>
              <a:t>Formats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4540" y="1090930"/>
            <a:ext cx="7611745" cy="42589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1532255" indent="-342900">
              <a:lnSpc>
                <a:spcPct val="100000"/>
              </a:lnSpc>
              <a:spcBef>
                <a:spcPts val="105"/>
              </a:spcBef>
              <a:buClr>
                <a:srgbClr val="9900CC"/>
              </a:buClr>
              <a:buSzPct val="128846"/>
              <a:buChar char="•"/>
              <a:tabLst>
                <a:tab pos="355600" algn="l"/>
                <a:tab pos="356235" algn="l"/>
              </a:tabLst>
            </a:pPr>
            <a:r>
              <a:rPr dirty="0" sz="2600">
                <a:latin typeface="Arial"/>
                <a:cs typeface="Arial"/>
              </a:rPr>
              <a:t>In an 8-bit </a:t>
            </a:r>
            <a:r>
              <a:rPr dirty="0" sz="2600" spc="-10">
                <a:latin typeface="Arial"/>
                <a:cs typeface="Arial"/>
              </a:rPr>
              <a:t>microprocessor, </a:t>
            </a:r>
            <a:r>
              <a:rPr dirty="0" sz="2600">
                <a:latin typeface="Arial"/>
                <a:cs typeface="Arial"/>
              </a:rPr>
              <a:t>data can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be  represented in one of four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formats:</a:t>
            </a:r>
            <a:endParaRPr sz="26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9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 spc="-5">
                <a:latin typeface="Arial"/>
                <a:cs typeface="Arial"/>
              </a:rPr>
              <a:t>ASCII</a:t>
            </a:r>
            <a:endParaRPr sz="20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BCD</a:t>
            </a:r>
            <a:endParaRPr sz="20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Signed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Integer</a:t>
            </a:r>
            <a:endParaRPr sz="20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Unsigned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5">
                <a:latin typeface="Arial"/>
                <a:cs typeface="Arial"/>
              </a:rPr>
              <a:t>Integer.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756285" marR="5080" indent="-286385">
              <a:lnSpc>
                <a:spcPct val="100000"/>
              </a:lnSpc>
              <a:spcBef>
                <a:spcPts val="1500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It </a:t>
            </a:r>
            <a:r>
              <a:rPr dirty="0" sz="2400" spc="-5">
                <a:latin typeface="Arial"/>
                <a:cs typeface="Arial"/>
              </a:rPr>
              <a:t>is important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recognize </a:t>
            </a:r>
            <a:r>
              <a:rPr dirty="0" sz="2400">
                <a:latin typeface="Arial"/>
                <a:cs typeface="Arial"/>
              </a:rPr>
              <a:t>that the </a:t>
            </a:r>
            <a:r>
              <a:rPr dirty="0" sz="2400" spc="-5">
                <a:latin typeface="Arial"/>
                <a:cs typeface="Arial"/>
              </a:rPr>
              <a:t>microprocessor  deals with </a:t>
            </a:r>
            <a:r>
              <a:rPr dirty="0" sz="2400" spc="-20">
                <a:latin typeface="Arial"/>
                <a:cs typeface="Arial"/>
              </a:rPr>
              <a:t>0’s </a:t>
            </a:r>
            <a:r>
              <a:rPr dirty="0" sz="2400" spc="-5">
                <a:latin typeface="Arial"/>
                <a:cs typeface="Arial"/>
              </a:rPr>
              <a:t>and</a:t>
            </a:r>
            <a:r>
              <a:rPr dirty="0" sz="2400" spc="6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1’s.</a:t>
            </a:r>
            <a:endParaRPr sz="24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It deals with values as strings of</a:t>
            </a:r>
            <a:r>
              <a:rPr dirty="0" sz="2000" spc="-1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bits.</a:t>
            </a:r>
            <a:endParaRPr sz="20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It is </a:t>
            </a:r>
            <a:r>
              <a:rPr dirty="0" sz="2000" spc="-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job of the user to add a meaning to these</a:t>
            </a:r>
            <a:r>
              <a:rPr dirty="0" sz="2000" spc="-19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strings.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Data</a:t>
            </a:r>
            <a:r>
              <a:rPr dirty="0" spc="-105"/>
              <a:t> </a:t>
            </a:r>
            <a:r>
              <a:rPr dirty="0"/>
              <a:t>Formats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090930"/>
            <a:ext cx="7591425" cy="394207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335915" indent="-342900">
              <a:lnSpc>
                <a:spcPct val="100000"/>
              </a:lnSpc>
              <a:spcBef>
                <a:spcPts val="105"/>
              </a:spcBef>
              <a:buClr>
                <a:srgbClr val="9900CC"/>
              </a:buClr>
              <a:buSzPct val="128846"/>
              <a:buChar char="•"/>
              <a:tabLst>
                <a:tab pos="355600" algn="l"/>
                <a:tab pos="356235" algn="l"/>
              </a:tabLst>
            </a:pPr>
            <a:r>
              <a:rPr dirty="0" sz="2600">
                <a:latin typeface="Arial"/>
                <a:cs typeface="Arial"/>
              </a:rPr>
              <a:t>Assume the accumulator contains the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following  value: 0100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 spc="5">
                <a:latin typeface="Arial"/>
                <a:cs typeface="Arial"/>
              </a:rPr>
              <a:t>0001.</a:t>
            </a:r>
            <a:endParaRPr sz="26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80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 spc="-5">
                <a:latin typeface="Arial"/>
                <a:cs typeface="Arial"/>
              </a:rPr>
              <a:t>There </a:t>
            </a:r>
            <a:r>
              <a:rPr dirty="0" sz="2400">
                <a:latin typeface="Arial"/>
                <a:cs typeface="Arial"/>
              </a:rPr>
              <a:t>are four </a:t>
            </a:r>
            <a:r>
              <a:rPr dirty="0" sz="2400" spc="-5">
                <a:latin typeface="Arial"/>
                <a:cs typeface="Arial"/>
              </a:rPr>
              <a:t>ways </a:t>
            </a:r>
            <a:r>
              <a:rPr dirty="0" sz="2400">
                <a:latin typeface="Arial"/>
                <a:cs typeface="Arial"/>
              </a:rPr>
              <a:t>of </a:t>
            </a:r>
            <a:r>
              <a:rPr dirty="0" sz="2400" spc="-5">
                <a:latin typeface="Arial"/>
                <a:cs typeface="Arial"/>
              </a:rPr>
              <a:t>reading </a:t>
            </a:r>
            <a:r>
              <a:rPr dirty="0" sz="2400">
                <a:latin typeface="Arial"/>
                <a:cs typeface="Arial"/>
              </a:rPr>
              <a:t>this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value:</a:t>
            </a:r>
            <a:endParaRPr sz="2400">
              <a:latin typeface="Arial"/>
              <a:cs typeface="Arial"/>
            </a:endParaRPr>
          </a:p>
          <a:p>
            <a:pPr lvl="2" marL="1155700" marR="987425" indent="-228600">
              <a:lnSpc>
                <a:spcPct val="100000"/>
              </a:lnSpc>
              <a:spcBef>
                <a:spcPts val="49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It is an unsigned integer expressed in </a:t>
            </a:r>
            <a:r>
              <a:rPr dirty="0" sz="2000" spc="-20">
                <a:latin typeface="Arial"/>
                <a:cs typeface="Arial"/>
              </a:rPr>
              <a:t>binary,</a:t>
            </a:r>
            <a:r>
              <a:rPr dirty="0" sz="2000" spc="-18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  equivalent decimal number would be</a:t>
            </a:r>
            <a:r>
              <a:rPr dirty="0" sz="2000" spc="-9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65.</a:t>
            </a:r>
            <a:endParaRPr sz="20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It is a number expressed in </a:t>
            </a:r>
            <a:r>
              <a:rPr dirty="0" sz="2000" spc="-5">
                <a:latin typeface="Arial"/>
                <a:cs typeface="Arial"/>
              </a:rPr>
              <a:t>BCD </a:t>
            </a:r>
            <a:r>
              <a:rPr dirty="0" sz="2000">
                <a:latin typeface="Arial"/>
                <a:cs typeface="Arial"/>
              </a:rPr>
              <a:t>(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B</a:t>
            </a:r>
            <a:r>
              <a:rPr dirty="0" sz="2000">
                <a:latin typeface="Arial"/>
                <a:cs typeface="Arial"/>
              </a:rPr>
              <a:t>inary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oded</a:t>
            </a:r>
            <a:r>
              <a:rPr dirty="0" sz="2000" spc="-125"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dirty="0" sz="2000">
                <a:latin typeface="Arial"/>
                <a:cs typeface="Arial"/>
              </a:rPr>
              <a:t>ecimal)</a:t>
            </a:r>
            <a:endParaRPr sz="20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format. That would make </a:t>
            </a:r>
            <a:r>
              <a:rPr dirty="0" sz="2000" spc="-5">
                <a:latin typeface="Arial"/>
                <a:cs typeface="Arial"/>
              </a:rPr>
              <a:t>it,</a:t>
            </a:r>
            <a:r>
              <a:rPr dirty="0" sz="2000" spc="-1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41.</a:t>
            </a:r>
            <a:endParaRPr sz="2000">
              <a:latin typeface="Arial"/>
              <a:cs typeface="Arial"/>
            </a:endParaRPr>
          </a:p>
          <a:p>
            <a:pPr lvl="2" marL="1155700" marR="8763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It is an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ASCII </a:t>
            </a:r>
            <a:r>
              <a:rPr dirty="0" sz="2000">
                <a:latin typeface="Arial"/>
                <a:cs typeface="Arial"/>
              </a:rPr>
              <a:t>representation of a </a:t>
            </a:r>
            <a:r>
              <a:rPr dirty="0" sz="2000" spc="-20">
                <a:latin typeface="Arial"/>
                <a:cs typeface="Arial"/>
              </a:rPr>
              <a:t>letter. </a:t>
            </a:r>
            <a:r>
              <a:rPr dirty="0" sz="2000">
                <a:latin typeface="Arial"/>
                <a:cs typeface="Arial"/>
              </a:rPr>
              <a:t>That would</a:t>
            </a:r>
            <a:r>
              <a:rPr dirty="0" sz="2000" spc="-3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make  it the </a:t>
            </a:r>
            <a:r>
              <a:rPr dirty="0" sz="2000" spc="-5">
                <a:latin typeface="Arial"/>
                <a:cs typeface="Arial"/>
              </a:rPr>
              <a:t>letter</a:t>
            </a:r>
            <a:r>
              <a:rPr dirty="0" sz="2000" spc="-1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A.</a:t>
            </a:r>
            <a:endParaRPr sz="2000">
              <a:latin typeface="Arial"/>
              <a:cs typeface="Arial"/>
            </a:endParaRPr>
          </a:p>
          <a:p>
            <a:pPr lvl="2" marL="1155700" marR="29972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It is a string of </a:t>
            </a:r>
            <a:r>
              <a:rPr dirty="0" sz="2000" spc="-15">
                <a:latin typeface="Arial"/>
                <a:cs typeface="Arial"/>
              </a:rPr>
              <a:t>0’s </a:t>
            </a:r>
            <a:r>
              <a:rPr dirty="0" sz="2000">
                <a:latin typeface="Arial"/>
                <a:cs typeface="Arial"/>
              </a:rPr>
              <a:t>and </a:t>
            </a:r>
            <a:r>
              <a:rPr dirty="0" sz="2000" spc="-15">
                <a:latin typeface="Arial"/>
                <a:cs typeface="Arial"/>
              </a:rPr>
              <a:t>1’s </a:t>
            </a:r>
            <a:r>
              <a:rPr dirty="0" sz="2000">
                <a:latin typeface="Arial"/>
                <a:cs typeface="Arial"/>
              </a:rPr>
              <a:t>where the </a:t>
            </a:r>
            <a:r>
              <a:rPr dirty="0" sz="2000" spc="5">
                <a:latin typeface="Arial"/>
                <a:cs typeface="Arial"/>
              </a:rPr>
              <a:t>0</a:t>
            </a:r>
            <a:r>
              <a:rPr dirty="0" baseline="25641" sz="1950" spc="7">
                <a:latin typeface="Arial"/>
                <a:cs typeface="Arial"/>
              </a:rPr>
              <a:t>th </a:t>
            </a:r>
            <a:r>
              <a:rPr dirty="0" sz="2000">
                <a:latin typeface="Arial"/>
                <a:cs typeface="Arial"/>
              </a:rPr>
              <a:t>and the </a:t>
            </a:r>
            <a:r>
              <a:rPr dirty="0" sz="2000" spc="5">
                <a:latin typeface="Arial"/>
                <a:cs typeface="Arial"/>
              </a:rPr>
              <a:t>6</a:t>
            </a:r>
            <a:r>
              <a:rPr dirty="0" baseline="25641" sz="1950" spc="7">
                <a:latin typeface="Arial"/>
                <a:cs typeface="Arial"/>
              </a:rPr>
              <a:t>th</a:t>
            </a:r>
            <a:r>
              <a:rPr dirty="0" baseline="25641" sz="1950" spc="-16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bits  are set to 1 while all other bits are set to</a:t>
            </a:r>
            <a:r>
              <a:rPr dirty="0" sz="2000" spc="-19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0.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04359" y="5992367"/>
            <a:ext cx="50800" cy="9525"/>
          </a:xfrm>
          <a:custGeom>
            <a:avLst/>
            <a:gdLst/>
            <a:ahLst/>
            <a:cxnLst/>
            <a:rect l="l" t="t" r="r" b="b"/>
            <a:pathLst>
              <a:path w="50800" h="9525">
                <a:moveTo>
                  <a:pt x="0" y="9143"/>
                </a:moveTo>
                <a:lnTo>
                  <a:pt x="50291" y="9143"/>
                </a:lnTo>
                <a:lnTo>
                  <a:pt x="5029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40096" y="5992367"/>
            <a:ext cx="50800" cy="9525"/>
          </a:xfrm>
          <a:custGeom>
            <a:avLst/>
            <a:gdLst/>
            <a:ahLst/>
            <a:cxnLst/>
            <a:rect l="l" t="t" r="r" b="b"/>
            <a:pathLst>
              <a:path w="50800" h="9525">
                <a:moveTo>
                  <a:pt x="0" y="9143"/>
                </a:moveTo>
                <a:lnTo>
                  <a:pt x="50291" y="9143"/>
                </a:lnTo>
                <a:lnTo>
                  <a:pt x="5029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64540" y="5782767"/>
            <a:ext cx="55778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990000"/>
                </a:solidFill>
                <a:latin typeface="Arial"/>
                <a:cs typeface="Arial"/>
              </a:rPr>
              <a:t>ASCII </a:t>
            </a:r>
            <a:r>
              <a:rPr dirty="0" sz="1400">
                <a:latin typeface="Arial"/>
                <a:cs typeface="Arial"/>
              </a:rPr>
              <a:t>stands for </a:t>
            </a:r>
            <a:r>
              <a:rPr dirty="0" u="sng" sz="140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A</a:t>
            </a:r>
            <a:r>
              <a:rPr dirty="0" sz="1400">
                <a:latin typeface="Arial"/>
                <a:cs typeface="Arial"/>
              </a:rPr>
              <a:t>merican </a:t>
            </a:r>
            <a:r>
              <a:rPr dirty="0" u="sng" sz="140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tandard </a:t>
            </a:r>
            <a:r>
              <a:rPr dirty="0" u="sng" sz="1400" spc="-5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C</a:t>
            </a:r>
            <a:r>
              <a:rPr dirty="0" sz="1400" spc="-5">
                <a:latin typeface="Arial"/>
                <a:cs typeface="Arial"/>
              </a:rPr>
              <a:t>ode </a:t>
            </a:r>
            <a:r>
              <a:rPr dirty="0" sz="1400">
                <a:latin typeface="Arial"/>
                <a:cs typeface="Arial"/>
              </a:rPr>
              <a:t>for </a:t>
            </a:r>
            <a:r>
              <a:rPr dirty="0" sz="140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z="1400">
                <a:latin typeface="Arial"/>
                <a:cs typeface="Arial"/>
              </a:rPr>
              <a:t>nformation</a:t>
            </a:r>
            <a:r>
              <a:rPr dirty="0" sz="1400" spc="-280"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z="1400" spc="-5">
                <a:latin typeface="Arial"/>
                <a:cs typeface="Arial"/>
              </a:rPr>
              <a:t>nterchange.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7425" y="379221"/>
            <a:ext cx="463105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dirty="0" spc="-10"/>
              <a:t>8085</a:t>
            </a:r>
            <a:r>
              <a:rPr dirty="0" spc="-100"/>
              <a:t> </a:t>
            </a:r>
            <a:r>
              <a:rPr dirty="0"/>
              <a:t>Microprocessor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4540" y="1092454"/>
            <a:ext cx="7515225" cy="406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9900CC"/>
              </a:buClr>
              <a:buSzPct val="130000"/>
              <a:buChar char="•"/>
              <a:tabLst>
                <a:tab pos="355600" algn="l"/>
                <a:tab pos="356235" algn="l"/>
              </a:tabLst>
            </a:pPr>
            <a:r>
              <a:rPr dirty="0" sz="2500" spc="-5">
                <a:latin typeface="Arial"/>
                <a:cs typeface="Arial"/>
              </a:rPr>
              <a:t>The 8085 is an 8-bit microprocessor made by</a:t>
            </a:r>
            <a:r>
              <a:rPr dirty="0" sz="2500" spc="90">
                <a:latin typeface="Arial"/>
                <a:cs typeface="Arial"/>
              </a:rPr>
              <a:t> </a:t>
            </a:r>
            <a:r>
              <a:rPr dirty="0" sz="2500" spc="-5">
                <a:latin typeface="Arial"/>
                <a:cs typeface="Arial"/>
              </a:rPr>
              <a:t>Intel.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1946684"/>
            <a:ext cx="4482465" cy="269875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9900CC"/>
              </a:buClr>
              <a:buSzPct val="128846"/>
              <a:buChar char="•"/>
              <a:tabLst>
                <a:tab pos="355600" algn="l"/>
                <a:tab pos="356235" algn="l"/>
              </a:tabLst>
            </a:pPr>
            <a:r>
              <a:rPr dirty="0" sz="2600">
                <a:latin typeface="Arial"/>
                <a:cs typeface="Arial"/>
              </a:rPr>
              <a:t>It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has:</a:t>
            </a:r>
            <a:endParaRPr sz="26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85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 spc="-5">
                <a:latin typeface="Arial"/>
                <a:cs typeface="Arial"/>
              </a:rPr>
              <a:t>6 general purpose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registers</a:t>
            </a:r>
            <a:endParaRPr sz="24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75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 spc="-5">
                <a:latin typeface="Arial"/>
                <a:cs typeface="Arial"/>
              </a:rPr>
              <a:t>An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accumulator</a:t>
            </a:r>
            <a:endParaRPr sz="24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75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A flag</a:t>
            </a:r>
            <a:r>
              <a:rPr dirty="0" sz="2400" spc="-15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register</a:t>
            </a:r>
            <a:endParaRPr sz="24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80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A </a:t>
            </a:r>
            <a:r>
              <a:rPr dirty="0" sz="2400" spc="-5">
                <a:latin typeface="Arial"/>
                <a:cs typeface="Arial"/>
              </a:rPr>
              <a:t>stack</a:t>
            </a:r>
            <a:r>
              <a:rPr dirty="0" sz="2400" spc="-15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pointer</a:t>
            </a:r>
            <a:endParaRPr sz="24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75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A </a:t>
            </a:r>
            <a:r>
              <a:rPr dirty="0" sz="2400" spc="-5">
                <a:latin typeface="Arial"/>
                <a:cs typeface="Arial"/>
              </a:rPr>
              <a:t>program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counter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9414" y="3768485"/>
            <a:ext cx="1457325" cy="4826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5"/>
              </a:spcBef>
              <a:tabLst>
                <a:tab pos="1346200" algn="l"/>
              </a:tabLst>
            </a:pPr>
            <a:r>
              <a:rPr dirty="0" sz="1200" spc="-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	</a:t>
            </a:r>
            <a:r>
              <a:rPr dirty="0" sz="1200" spc="-5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  <a:p>
            <a:pPr algn="ctr" marR="16510">
              <a:lnSpc>
                <a:spcPct val="100000"/>
              </a:lnSpc>
              <a:spcBef>
                <a:spcPts val="360"/>
              </a:spcBef>
            </a:pPr>
            <a:r>
              <a:rPr dirty="0" sz="1200" spc="-5">
                <a:latin typeface="Arial"/>
                <a:cs typeface="Arial"/>
              </a:rPr>
              <a:t>Program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Counter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405628" y="3119627"/>
          <a:ext cx="2604770" cy="1381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  <a:gridCol w="1295400"/>
              </a:tblGrid>
              <a:tr h="228600"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Accumulator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244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Flags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46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marR="133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 gridSpan="2">
                  <a:txBody>
                    <a:bodyPr/>
                    <a:lstStyle/>
                    <a:p>
                      <a:pPr marL="8305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Stack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Pointer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36" y="379221"/>
            <a:ext cx="550608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dirty="0" spc="-10"/>
              <a:t>8085 </a:t>
            </a:r>
            <a:r>
              <a:rPr dirty="0" spc="-5"/>
              <a:t>Programming</a:t>
            </a:r>
            <a:r>
              <a:rPr dirty="0" spc="-70"/>
              <a:t> </a:t>
            </a:r>
            <a:r>
              <a:rPr dirty="0" spc="-5"/>
              <a:t>Model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4540" y="1010567"/>
            <a:ext cx="7234555" cy="474853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9900CC"/>
              </a:buClr>
              <a:buSzPct val="128846"/>
              <a:buChar char="•"/>
              <a:tabLst>
                <a:tab pos="355600" algn="l"/>
                <a:tab pos="356235" algn="l"/>
              </a:tabLst>
            </a:pPr>
            <a:r>
              <a:rPr dirty="0" sz="2600">
                <a:latin typeface="Arial"/>
                <a:cs typeface="Arial"/>
              </a:rPr>
              <a:t>The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Registers</a:t>
            </a:r>
            <a:endParaRPr sz="2600">
              <a:latin typeface="Arial"/>
              <a:cs typeface="Arial"/>
            </a:endParaRPr>
          </a:p>
          <a:p>
            <a:pPr lvl="1" marL="756285" marR="80010" indent="-286385">
              <a:lnSpc>
                <a:spcPct val="100000"/>
              </a:lnSpc>
              <a:spcBef>
                <a:spcPts val="585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 spc="-5">
                <a:latin typeface="Arial"/>
                <a:cs typeface="Arial"/>
              </a:rPr>
              <a:t>The 6 general purpose registers are 8-bits </a:t>
            </a:r>
            <a:r>
              <a:rPr dirty="0" sz="2400" spc="-10">
                <a:latin typeface="Arial"/>
                <a:cs typeface="Arial"/>
              </a:rPr>
              <a:t>wide  </a:t>
            </a:r>
            <a:r>
              <a:rPr dirty="0" sz="2400" spc="-5">
                <a:latin typeface="Arial"/>
                <a:cs typeface="Arial"/>
              </a:rPr>
              <a:t>each.</a:t>
            </a:r>
            <a:endParaRPr sz="24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1099185" algn="l"/>
                <a:tab pos="1099820" algn="l"/>
              </a:tabLst>
            </a:pPr>
            <a:r>
              <a:rPr dirty="0" sz="2000">
                <a:latin typeface="Arial"/>
                <a:cs typeface="Arial"/>
              </a:rPr>
              <a:t>They are to be used as</a:t>
            </a:r>
            <a:r>
              <a:rPr dirty="0" sz="2000" spc="-1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needed.</a:t>
            </a:r>
            <a:endParaRPr sz="20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099185" algn="l"/>
                <a:tab pos="1099820" algn="l"/>
              </a:tabLst>
            </a:pPr>
            <a:r>
              <a:rPr dirty="0" sz="2000">
                <a:latin typeface="Arial"/>
                <a:cs typeface="Arial"/>
              </a:rPr>
              <a:t>They are called </a:t>
            </a:r>
            <a:r>
              <a:rPr dirty="0" sz="2000" spc="-5">
                <a:solidFill>
                  <a:srgbClr val="990000"/>
                </a:solidFill>
                <a:latin typeface="Arial"/>
                <a:cs typeface="Arial"/>
              </a:rPr>
              <a:t>B</a:t>
            </a:r>
            <a:r>
              <a:rPr dirty="0" sz="2000" spc="-5">
                <a:latin typeface="Arial"/>
                <a:cs typeface="Arial"/>
              </a:rPr>
              <a:t>,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,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dirty="0" sz="2000">
                <a:latin typeface="Arial"/>
                <a:cs typeface="Arial"/>
              </a:rPr>
              <a:t>, </a:t>
            </a:r>
            <a:r>
              <a:rPr dirty="0" sz="2000" spc="-5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dirty="0" sz="2000" spc="-5">
                <a:latin typeface="Arial"/>
                <a:cs typeface="Arial"/>
              </a:rPr>
              <a:t>,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H</a:t>
            </a:r>
            <a:r>
              <a:rPr dirty="0" sz="2000">
                <a:latin typeface="Arial"/>
                <a:cs typeface="Arial"/>
              </a:rPr>
              <a:t>, and</a:t>
            </a:r>
            <a:r>
              <a:rPr dirty="0" sz="2000" spc="-130"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099185" algn="l"/>
                <a:tab pos="1099820" algn="l"/>
              </a:tabLst>
            </a:pPr>
            <a:r>
              <a:rPr dirty="0" sz="2000">
                <a:latin typeface="Arial"/>
                <a:cs typeface="Arial"/>
              </a:rPr>
              <a:t>They can be used as 16-bit register pairs: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BC</a:t>
            </a:r>
            <a:r>
              <a:rPr dirty="0" sz="2000">
                <a:latin typeface="Arial"/>
                <a:cs typeface="Arial"/>
              </a:rPr>
              <a:t>,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DE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185"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HL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buFont typeface="Arial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1500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accumulator is technically </a:t>
            </a:r>
            <a:r>
              <a:rPr dirty="0" sz="2400">
                <a:latin typeface="Arial"/>
                <a:cs typeface="Arial"/>
              </a:rPr>
              <a:t>part of the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ALU.</a:t>
            </a:r>
            <a:endParaRPr sz="24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1099185" algn="l"/>
                <a:tab pos="1099820" algn="l"/>
              </a:tabLst>
            </a:pPr>
            <a:r>
              <a:rPr dirty="0" sz="2000">
                <a:latin typeface="Arial"/>
                <a:cs typeface="Arial"/>
              </a:rPr>
              <a:t>It is 8-bits</a:t>
            </a:r>
            <a:r>
              <a:rPr dirty="0" sz="2000" spc="-6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wide.</a:t>
            </a:r>
            <a:endParaRPr sz="20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099185" algn="l"/>
                <a:tab pos="1099820" algn="l"/>
              </a:tabLst>
            </a:pPr>
            <a:r>
              <a:rPr dirty="0" sz="2000">
                <a:latin typeface="Arial"/>
                <a:cs typeface="Arial"/>
              </a:rPr>
              <a:t>It is one of the inputs to every ALU</a:t>
            </a:r>
            <a:r>
              <a:rPr dirty="0" sz="2000" spc="-26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operation.</a:t>
            </a:r>
            <a:endParaRPr sz="20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099185" algn="l"/>
                <a:tab pos="1099820" algn="l"/>
              </a:tabLst>
            </a:pPr>
            <a:r>
              <a:rPr dirty="0" sz="2000">
                <a:latin typeface="Arial"/>
                <a:cs typeface="Arial"/>
              </a:rPr>
              <a:t>The result of any operation is always stored in</a:t>
            </a:r>
            <a:r>
              <a:rPr dirty="0" sz="2000" spc="-17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it.</a:t>
            </a:r>
            <a:endParaRPr sz="20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1099185" algn="l"/>
                <a:tab pos="1099820" algn="l"/>
              </a:tabLst>
            </a:pPr>
            <a:r>
              <a:rPr dirty="0" sz="2000">
                <a:latin typeface="Arial"/>
                <a:cs typeface="Arial"/>
              </a:rPr>
              <a:t>It is known as Register</a:t>
            </a:r>
            <a:r>
              <a:rPr dirty="0" sz="2000" spc="-200"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dirty="0" sz="2000" spc="-5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36" y="379221"/>
            <a:ext cx="550608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dirty="0" spc="-10"/>
              <a:t>8085 </a:t>
            </a:r>
            <a:r>
              <a:rPr dirty="0" spc="-5"/>
              <a:t>Programming</a:t>
            </a:r>
            <a:r>
              <a:rPr dirty="0" spc="-70"/>
              <a:t> </a:t>
            </a:r>
            <a:r>
              <a:rPr dirty="0" spc="-5"/>
              <a:t>Model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22044" y="1092453"/>
            <a:ext cx="7022465" cy="2465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100"/>
              </a:spcBef>
              <a:buClr>
                <a:srgbClr val="FF0066"/>
              </a:buClr>
              <a:buChar char="–"/>
              <a:tabLst>
                <a:tab pos="299720" algn="l"/>
              </a:tabLst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ALU includes </a:t>
            </a:r>
            <a:r>
              <a:rPr dirty="0" sz="2400">
                <a:latin typeface="Arial"/>
                <a:cs typeface="Arial"/>
              </a:rPr>
              <a:t>five </a:t>
            </a:r>
            <a:r>
              <a:rPr dirty="0" sz="2400" spc="-5">
                <a:latin typeface="Arial"/>
                <a:cs typeface="Arial"/>
              </a:rPr>
              <a:t>flag flip-flops </a:t>
            </a:r>
            <a:r>
              <a:rPr dirty="0" sz="2400">
                <a:latin typeface="Arial"/>
                <a:cs typeface="Arial"/>
              </a:rPr>
              <a:t>that </a:t>
            </a:r>
            <a:r>
              <a:rPr dirty="0" sz="2400" spc="-5">
                <a:latin typeface="Arial"/>
                <a:cs typeface="Arial"/>
              </a:rPr>
              <a:t>are </a:t>
            </a:r>
            <a:r>
              <a:rPr dirty="0" sz="2400">
                <a:latin typeface="Arial"/>
                <a:cs typeface="Arial"/>
              </a:rPr>
              <a:t>set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or  reset after an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operation.</a:t>
            </a:r>
            <a:endParaRPr sz="2400">
              <a:latin typeface="Arial"/>
              <a:cs typeface="Arial"/>
            </a:endParaRPr>
          </a:p>
          <a:p>
            <a:pPr lvl="1" marL="641985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641985" algn="l"/>
                <a:tab pos="642620" algn="l"/>
              </a:tabLst>
            </a:pPr>
            <a:r>
              <a:rPr dirty="0" sz="2000">
                <a:latin typeface="Arial"/>
                <a:cs typeface="Arial"/>
              </a:rPr>
              <a:t>They are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Z </a:t>
            </a:r>
            <a:r>
              <a:rPr dirty="0" sz="2000">
                <a:latin typeface="Arial"/>
                <a:cs typeface="Arial"/>
              </a:rPr>
              <a:t>(zero),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CY </a:t>
            </a:r>
            <a:r>
              <a:rPr dirty="0" sz="2000">
                <a:latin typeface="Arial"/>
                <a:cs typeface="Arial"/>
              </a:rPr>
              <a:t>(carry),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S </a:t>
            </a:r>
            <a:r>
              <a:rPr dirty="0" sz="2000">
                <a:latin typeface="Arial"/>
                <a:cs typeface="Arial"/>
              </a:rPr>
              <a:t>(sign),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P </a:t>
            </a:r>
            <a:r>
              <a:rPr dirty="0" sz="2000">
                <a:latin typeface="Arial"/>
                <a:cs typeface="Arial"/>
              </a:rPr>
              <a:t>(parity) and</a:t>
            </a:r>
            <a:r>
              <a:rPr dirty="0" sz="2000" spc="-409"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990000"/>
                </a:solidFill>
                <a:latin typeface="Arial"/>
                <a:cs typeface="Arial"/>
              </a:rPr>
              <a:t>AC</a:t>
            </a:r>
            <a:endParaRPr sz="2000">
              <a:latin typeface="Arial"/>
              <a:cs typeface="Arial"/>
            </a:endParaRPr>
          </a:p>
          <a:p>
            <a:pPr marL="641985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(Auxiliary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Carry).</a:t>
            </a:r>
            <a:endParaRPr sz="2000">
              <a:latin typeface="Arial"/>
              <a:cs typeface="Arial"/>
            </a:endParaRPr>
          </a:p>
          <a:p>
            <a:pPr lvl="1" marL="641985" marR="127635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641985" algn="l"/>
                <a:tab pos="642620" algn="l"/>
              </a:tabLst>
            </a:pPr>
            <a:r>
              <a:rPr dirty="0" sz="2000">
                <a:latin typeface="Arial"/>
                <a:cs typeface="Arial"/>
              </a:rPr>
              <a:t>These flags are used when the microprocessor tests</a:t>
            </a:r>
            <a:r>
              <a:rPr dirty="0" sz="2000" spc="-2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  data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conditions.</a:t>
            </a:r>
            <a:endParaRPr sz="2000">
              <a:latin typeface="Arial"/>
              <a:cs typeface="Arial"/>
            </a:endParaRPr>
          </a:p>
          <a:p>
            <a:pPr lvl="1" marL="641985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641985" algn="l"/>
                <a:tab pos="642620" algn="l"/>
              </a:tabLst>
            </a:pPr>
            <a:r>
              <a:rPr dirty="0" sz="2000">
                <a:latin typeface="Arial"/>
                <a:cs typeface="Arial"/>
              </a:rPr>
              <a:t>These make up </a:t>
            </a:r>
            <a:r>
              <a:rPr dirty="0" sz="2000" spc="-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Flags</a:t>
            </a:r>
            <a:r>
              <a:rPr dirty="0" sz="2000" spc="-90">
                <a:latin typeface="Arial"/>
                <a:cs typeface="Arial"/>
              </a:rPr>
              <a:t> </a:t>
            </a:r>
            <a:r>
              <a:rPr dirty="0" sz="2000" spc="-15">
                <a:latin typeface="Arial"/>
                <a:cs typeface="Arial"/>
              </a:rPr>
              <a:t>Register.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6420" y="379221"/>
            <a:ext cx="393255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dirty="0" spc="-10"/>
              <a:t>8085</a:t>
            </a:r>
            <a:r>
              <a:rPr dirty="0" spc="-90"/>
              <a:t> </a:t>
            </a:r>
            <a:r>
              <a:rPr dirty="0"/>
              <a:t>Instructions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22044" y="1090930"/>
            <a:ext cx="6744970" cy="4817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marR="5080" indent="-286385">
              <a:lnSpc>
                <a:spcPts val="2870"/>
              </a:lnSpc>
              <a:spcBef>
                <a:spcPts val="105"/>
              </a:spcBef>
              <a:buClr>
                <a:srgbClr val="FF0066"/>
              </a:buClr>
              <a:buChar char="–"/>
              <a:tabLst>
                <a:tab pos="299720" algn="l"/>
              </a:tabLst>
            </a:pPr>
            <a:r>
              <a:rPr dirty="0" sz="2300">
                <a:latin typeface="Arial"/>
                <a:cs typeface="Arial"/>
              </a:rPr>
              <a:t>Since the 8085 is an 8-bit device it can have up</a:t>
            </a:r>
            <a:r>
              <a:rPr dirty="0" sz="2300" spc="-254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to  </a:t>
            </a:r>
            <a:r>
              <a:rPr dirty="0" sz="2300" spc="10">
                <a:latin typeface="Arial"/>
                <a:cs typeface="Arial"/>
              </a:rPr>
              <a:t>2</a:t>
            </a:r>
            <a:r>
              <a:rPr dirty="0" baseline="25925" sz="2250" spc="15">
                <a:latin typeface="Arial"/>
                <a:cs typeface="Arial"/>
              </a:rPr>
              <a:t>8 </a:t>
            </a:r>
            <a:r>
              <a:rPr dirty="0" sz="2300">
                <a:latin typeface="Arial"/>
                <a:cs typeface="Arial"/>
              </a:rPr>
              <a:t>(256)</a:t>
            </a:r>
            <a:r>
              <a:rPr dirty="0" sz="2300" spc="-7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instructions.</a:t>
            </a:r>
            <a:endParaRPr sz="23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39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2000" spc="-15">
                <a:latin typeface="Arial"/>
                <a:cs typeface="Arial"/>
              </a:rPr>
              <a:t>However, </a:t>
            </a:r>
            <a:r>
              <a:rPr dirty="0" sz="2000">
                <a:latin typeface="Arial"/>
                <a:cs typeface="Arial"/>
              </a:rPr>
              <a:t>the 8085 only uses 246 combinations</a:t>
            </a:r>
            <a:r>
              <a:rPr dirty="0" sz="2000" spc="-1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endParaRPr sz="2000">
              <a:latin typeface="Arial"/>
              <a:cs typeface="Arial"/>
            </a:endParaRPr>
          </a:p>
          <a:p>
            <a:pPr marL="697865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Arial"/>
                <a:cs typeface="Arial"/>
              </a:rPr>
              <a:t>represent a </a:t>
            </a:r>
            <a:r>
              <a:rPr dirty="0" sz="2000" spc="-5">
                <a:latin typeface="Arial"/>
                <a:cs typeface="Arial"/>
              </a:rPr>
              <a:t>total </a:t>
            </a:r>
            <a:r>
              <a:rPr dirty="0" sz="2000">
                <a:latin typeface="Arial"/>
                <a:cs typeface="Arial"/>
              </a:rPr>
              <a:t>of 74</a:t>
            </a:r>
            <a:r>
              <a:rPr dirty="0" sz="2000" spc="-8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instructions.</a:t>
            </a:r>
            <a:endParaRPr sz="20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439"/>
              </a:spcBef>
            </a:pPr>
            <a:r>
              <a:rPr dirty="0" sz="1800">
                <a:solidFill>
                  <a:srgbClr val="33CC33"/>
                </a:solidFill>
                <a:latin typeface="Arial"/>
                <a:cs typeface="Arial"/>
              </a:rPr>
              <a:t>– </a:t>
            </a:r>
            <a:r>
              <a:rPr dirty="0" sz="1800">
                <a:latin typeface="Arial"/>
                <a:cs typeface="Arial"/>
              </a:rPr>
              <a:t>Most of the </a:t>
            </a:r>
            <a:r>
              <a:rPr dirty="0" sz="1800" spc="-5">
                <a:latin typeface="Arial"/>
                <a:cs typeface="Arial"/>
              </a:rPr>
              <a:t>instructions have more than one</a:t>
            </a:r>
            <a:r>
              <a:rPr dirty="0" sz="1800" spc="-19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format.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1720"/>
              </a:spcBef>
              <a:buClr>
                <a:srgbClr val="FF0066"/>
              </a:buClr>
              <a:buChar char="–"/>
              <a:tabLst>
                <a:tab pos="299720" algn="l"/>
              </a:tabLst>
            </a:pPr>
            <a:r>
              <a:rPr dirty="0" sz="2400" spc="-5">
                <a:latin typeface="Arial"/>
                <a:cs typeface="Arial"/>
              </a:rPr>
              <a:t>These </a:t>
            </a:r>
            <a:r>
              <a:rPr dirty="0" sz="2400">
                <a:latin typeface="Arial"/>
                <a:cs typeface="Arial"/>
              </a:rPr>
              <a:t>instructions can be </a:t>
            </a:r>
            <a:r>
              <a:rPr dirty="0" sz="2400" spc="-5">
                <a:latin typeface="Arial"/>
                <a:cs typeface="Arial"/>
              </a:rPr>
              <a:t>grouped into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five</a:t>
            </a:r>
            <a:endParaRPr sz="2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2400" spc="-10">
                <a:latin typeface="Arial"/>
                <a:cs typeface="Arial"/>
              </a:rPr>
              <a:t>different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groups:</a:t>
            </a:r>
            <a:endParaRPr sz="24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2000">
                <a:latin typeface="Arial"/>
                <a:cs typeface="Arial"/>
              </a:rPr>
              <a:t>Data </a:t>
            </a:r>
            <a:r>
              <a:rPr dirty="0" sz="2000" spc="-10">
                <a:latin typeface="Arial"/>
                <a:cs typeface="Arial"/>
              </a:rPr>
              <a:t>Transfer</a:t>
            </a:r>
            <a:r>
              <a:rPr dirty="0" sz="2000" spc="-114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Operations</a:t>
            </a:r>
            <a:endParaRPr sz="20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2000">
                <a:latin typeface="Arial"/>
                <a:cs typeface="Arial"/>
              </a:rPr>
              <a:t>Arithmetic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Operations</a:t>
            </a:r>
            <a:endParaRPr sz="20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2000">
                <a:latin typeface="Arial"/>
                <a:cs typeface="Arial"/>
              </a:rPr>
              <a:t>Logic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Operations</a:t>
            </a:r>
            <a:endParaRPr sz="20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2000">
                <a:latin typeface="Arial"/>
                <a:cs typeface="Arial"/>
              </a:rPr>
              <a:t>Branch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Operations</a:t>
            </a:r>
            <a:endParaRPr sz="20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2000">
                <a:latin typeface="Arial"/>
                <a:cs typeface="Arial"/>
              </a:rPr>
              <a:t>Machine Control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Operations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1957" y="379221"/>
            <a:ext cx="525970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Instruction and Data</a:t>
            </a:r>
            <a:r>
              <a:rPr dirty="0" spc="-65"/>
              <a:t> </a:t>
            </a:r>
            <a:r>
              <a:rPr dirty="0"/>
              <a:t>Formats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4540" y="1010567"/>
            <a:ext cx="6936740" cy="291909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9900CC"/>
              </a:buClr>
              <a:buSzPct val="128846"/>
              <a:buChar char="•"/>
              <a:tabLst>
                <a:tab pos="355600" algn="l"/>
                <a:tab pos="356235" algn="l"/>
              </a:tabLst>
            </a:pPr>
            <a:r>
              <a:rPr dirty="0" sz="2600">
                <a:latin typeface="Arial"/>
                <a:cs typeface="Arial"/>
              </a:rPr>
              <a:t>Each instruction has two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parts.</a:t>
            </a:r>
            <a:endParaRPr sz="2600">
              <a:latin typeface="Arial"/>
              <a:cs typeface="Arial"/>
            </a:endParaRPr>
          </a:p>
          <a:p>
            <a:pPr lvl="1" marL="756285" marR="533400" indent="-286385">
              <a:lnSpc>
                <a:spcPct val="100000"/>
              </a:lnSpc>
              <a:spcBef>
                <a:spcPts val="585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The first part </a:t>
            </a:r>
            <a:r>
              <a:rPr dirty="0" sz="2400" spc="-10">
                <a:latin typeface="Arial"/>
                <a:cs typeface="Arial"/>
              </a:rPr>
              <a:t>is </a:t>
            </a:r>
            <a:r>
              <a:rPr dirty="0" sz="2400">
                <a:latin typeface="Arial"/>
                <a:cs typeface="Arial"/>
              </a:rPr>
              <a:t>the task </a:t>
            </a:r>
            <a:r>
              <a:rPr dirty="0" sz="2400" spc="-5">
                <a:latin typeface="Arial"/>
                <a:cs typeface="Arial"/>
              </a:rPr>
              <a:t>or operation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be  </a:t>
            </a:r>
            <a:r>
              <a:rPr dirty="0" sz="2400">
                <a:latin typeface="Arial"/>
                <a:cs typeface="Arial"/>
              </a:rPr>
              <a:t>performed.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This part is called </a:t>
            </a:r>
            <a:r>
              <a:rPr dirty="0" sz="2000" spc="-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“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opcode</a:t>
            </a:r>
            <a:r>
              <a:rPr dirty="0" sz="2000">
                <a:latin typeface="Arial"/>
                <a:cs typeface="Arial"/>
              </a:rPr>
              <a:t>” (</a:t>
            </a:r>
            <a:r>
              <a:rPr dirty="0" u="sng" sz="200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op</a:t>
            </a:r>
            <a:r>
              <a:rPr dirty="0" sz="2000">
                <a:latin typeface="Arial"/>
                <a:cs typeface="Arial"/>
              </a:rPr>
              <a:t>eration</a:t>
            </a:r>
            <a:r>
              <a:rPr dirty="0" sz="2000" spc="-14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u="sng" sz="200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code</a:t>
            </a:r>
            <a:r>
              <a:rPr dirty="0" sz="2000">
                <a:latin typeface="Arial"/>
                <a:cs typeface="Arial"/>
              </a:rPr>
              <a:t>).</a:t>
            </a:r>
            <a:endParaRPr sz="20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buFont typeface="Arial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1500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second </a:t>
            </a:r>
            <a:r>
              <a:rPr dirty="0" sz="2400">
                <a:latin typeface="Arial"/>
                <a:cs typeface="Arial"/>
              </a:rPr>
              <a:t>part </a:t>
            </a:r>
            <a:r>
              <a:rPr dirty="0" sz="2400" spc="-10">
                <a:latin typeface="Arial"/>
                <a:cs typeface="Arial"/>
              </a:rPr>
              <a:t>is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data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be operated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Called </a:t>
            </a:r>
            <a:r>
              <a:rPr dirty="0" sz="2000" spc="-5">
                <a:latin typeface="Arial"/>
                <a:cs typeface="Arial"/>
              </a:rPr>
              <a:t>the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“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operand</a:t>
            </a:r>
            <a:r>
              <a:rPr dirty="0" sz="2000">
                <a:latin typeface="Arial"/>
                <a:cs typeface="Arial"/>
              </a:rPr>
              <a:t>”.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254" y="379221"/>
            <a:ext cx="279463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Operand</a:t>
            </a:r>
            <a:r>
              <a:rPr dirty="0" spc="-145"/>
              <a:t> </a:t>
            </a:r>
            <a:r>
              <a:rPr dirty="0" spc="-35"/>
              <a:t>Types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4540" y="1090930"/>
            <a:ext cx="7501890" cy="4771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988060" indent="-342900">
              <a:lnSpc>
                <a:spcPct val="100000"/>
              </a:lnSpc>
              <a:spcBef>
                <a:spcPts val="105"/>
              </a:spcBef>
              <a:buClr>
                <a:srgbClr val="9900CC"/>
              </a:buClr>
              <a:buSzPct val="128846"/>
              <a:buChar char="•"/>
              <a:tabLst>
                <a:tab pos="355600" algn="l"/>
                <a:tab pos="356235" algn="l"/>
              </a:tabLst>
            </a:pPr>
            <a:r>
              <a:rPr dirty="0" sz="2600">
                <a:latin typeface="Arial"/>
                <a:cs typeface="Arial"/>
              </a:rPr>
              <a:t>There are </a:t>
            </a:r>
            <a:r>
              <a:rPr dirty="0" sz="2600" spc="-5">
                <a:latin typeface="Arial"/>
                <a:cs typeface="Arial"/>
              </a:rPr>
              <a:t>different </a:t>
            </a:r>
            <a:r>
              <a:rPr dirty="0" sz="2600">
                <a:latin typeface="Arial"/>
                <a:cs typeface="Arial"/>
              </a:rPr>
              <a:t>ways for specifying</a:t>
            </a:r>
            <a:r>
              <a:rPr dirty="0" sz="2600" spc="-6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the  operand:</a:t>
            </a:r>
            <a:endParaRPr sz="26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80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 spc="-5">
                <a:latin typeface="Arial"/>
                <a:cs typeface="Arial"/>
              </a:rPr>
              <a:t>There </a:t>
            </a:r>
            <a:r>
              <a:rPr dirty="0" sz="2400">
                <a:latin typeface="Arial"/>
                <a:cs typeface="Arial"/>
              </a:rPr>
              <a:t>may </a:t>
            </a:r>
            <a:r>
              <a:rPr dirty="0" sz="2400" spc="-5">
                <a:latin typeface="Arial"/>
                <a:cs typeface="Arial"/>
              </a:rPr>
              <a:t>not </a:t>
            </a:r>
            <a:r>
              <a:rPr dirty="0" sz="2400">
                <a:latin typeface="Arial"/>
                <a:cs typeface="Arial"/>
              </a:rPr>
              <a:t>be an </a:t>
            </a:r>
            <a:r>
              <a:rPr dirty="0" sz="2400" spc="-5">
                <a:latin typeface="Arial"/>
                <a:cs typeface="Arial"/>
              </a:rPr>
              <a:t>operand (</a:t>
            </a:r>
            <a:r>
              <a:rPr dirty="0" sz="2400" spc="-5">
                <a:solidFill>
                  <a:srgbClr val="990000"/>
                </a:solidFill>
                <a:latin typeface="Arial"/>
                <a:cs typeface="Arial"/>
              </a:rPr>
              <a:t>implied</a:t>
            </a:r>
            <a:r>
              <a:rPr dirty="0" sz="2400" spc="6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990000"/>
                </a:solidFill>
                <a:latin typeface="Arial"/>
                <a:cs typeface="Arial"/>
              </a:rPr>
              <a:t>operand</a:t>
            </a:r>
            <a:r>
              <a:rPr dirty="0" sz="2400" spc="-5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9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CMA</a:t>
            </a:r>
            <a:endParaRPr sz="2000">
              <a:latin typeface="Arial"/>
              <a:cs typeface="Arial"/>
            </a:endParaRPr>
          </a:p>
          <a:p>
            <a:pPr lvl="1" marL="756285" marR="109220" indent="-286385">
              <a:lnSpc>
                <a:spcPct val="100000"/>
              </a:lnSpc>
              <a:spcBef>
                <a:spcPts val="570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operand </a:t>
            </a:r>
            <a:r>
              <a:rPr dirty="0" sz="2400">
                <a:latin typeface="Arial"/>
                <a:cs typeface="Arial"/>
              </a:rPr>
              <a:t>may </a:t>
            </a:r>
            <a:r>
              <a:rPr dirty="0" sz="2400" spc="-5">
                <a:latin typeface="Arial"/>
                <a:cs typeface="Arial"/>
              </a:rPr>
              <a:t>be an 8-bit number </a:t>
            </a:r>
            <a:r>
              <a:rPr dirty="0" sz="2400">
                <a:latin typeface="Arial"/>
                <a:cs typeface="Arial"/>
              </a:rPr>
              <a:t>(</a:t>
            </a:r>
            <a:r>
              <a:rPr dirty="0" sz="2400">
                <a:solidFill>
                  <a:srgbClr val="990000"/>
                </a:solidFill>
                <a:latin typeface="Arial"/>
                <a:cs typeface="Arial"/>
              </a:rPr>
              <a:t>immediate  </a:t>
            </a:r>
            <a:r>
              <a:rPr dirty="0" sz="2400" spc="-5">
                <a:solidFill>
                  <a:srgbClr val="990000"/>
                </a:solidFill>
                <a:latin typeface="Arial"/>
                <a:cs typeface="Arial"/>
              </a:rPr>
              <a:t>data</a:t>
            </a:r>
            <a:r>
              <a:rPr dirty="0" sz="2400" spc="-5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1155700" algn="l"/>
                <a:tab pos="1156335" algn="l"/>
                <a:tab pos="1891664" algn="l"/>
              </a:tabLst>
            </a:pPr>
            <a:r>
              <a:rPr dirty="0" sz="2000">
                <a:latin typeface="Arial"/>
                <a:cs typeface="Arial"/>
              </a:rPr>
              <a:t>ADI	4FH</a:t>
            </a:r>
            <a:endParaRPr sz="20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75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operand </a:t>
            </a:r>
            <a:r>
              <a:rPr dirty="0" sz="2400">
                <a:latin typeface="Arial"/>
                <a:cs typeface="Arial"/>
              </a:rPr>
              <a:t>may </a:t>
            </a:r>
            <a:r>
              <a:rPr dirty="0" sz="2400" spc="-5">
                <a:latin typeface="Arial"/>
                <a:cs typeface="Arial"/>
              </a:rPr>
              <a:t>be an internal register</a:t>
            </a:r>
            <a:r>
              <a:rPr dirty="0" sz="2400" spc="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</a:t>
            </a:r>
            <a:r>
              <a:rPr dirty="0" sz="2400">
                <a:solidFill>
                  <a:srgbClr val="990000"/>
                </a:solidFill>
                <a:latin typeface="Arial"/>
                <a:cs typeface="Arial"/>
              </a:rPr>
              <a:t>register</a:t>
            </a:r>
            <a:r>
              <a:rPr dirty="0" sz="240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  <a:tab pos="1891664" algn="l"/>
              </a:tabLst>
            </a:pPr>
            <a:r>
              <a:rPr dirty="0" sz="2000">
                <a:latin typeface="Arial"/>
                <a:cs typeface="Arial"/>
              </a:rPr>
              <a:t>SUB	B</a:t>
            </a:r>
            <a:endParaRPr sz="2000">
              <a:latin typeface="Arial"/>
              <a:cs typeface="Arial"/>
            </a:endParaRPr>
          </a:p>
          <a:p>
            <a:pPr lvl="1" marL="756285" marR="361950" indent="-286385">
              <a:lnSpc>
                <a:spcPct val="100000"/>
              </a:lnSpc>
              <a:spcBef>
                <a:spcPts val="575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operand </a:t>
            </a:r>
            <a:r>
              <a:rPr dirty="0" sz="2400">
                <a:latin typeface="Arial"/>
                <a:cs typeface="Arial"/>
              </a:rPr>
              <a:t>may </a:t>
            </a:r>
            <a:r>
              <a:rPr dirty="0" sz="2400" spc="-5">
                <a:latin typeface="Arial"/>
                <a:cs typeface="Arial"/>
              </a:rPr>
              <a:t>be a 16-bit address </a:t>
            </a:r>
            <a:r>
              <a:rPr dirty="0" sz="2400">
                <a:latin typeface="Arial"/>
                <a:cs typeface="Arial"/>
              </a:rPr>
              <a:t>(</a:t>
            </a:r>
            <a:r>
              <a:rPr dirty="0" sz="2400">
                <a:solidFill>
                  <a:srgbClr val="990000"/>
                </a:solidFill>
                <a:latin typeface="Arial"/>
                <a:cs typeface="Arial"/>
              </a:rPr>
              <a:t>memory  </a:t>
            </a:r>
            <a:r>
              <a:rPr dirty="0" sz="2400" spc="-5">
                <a:solidFill>
                  <a:srgbClr val="990000"/>
                </a:solidFill>
                <a:latin typeface="Arial"/>
                <a:cs typeface="Arial"/>
              </a:rPr>
              <a:t>address</a:t>
            </a:r>
            <a:r>
              <a:rPr dirty="0" sz="2400" spc="-5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1155700" algn="l"/>
                <a:tab pos="1156335" algn="l"/>
                <a:tab pos="1891664" algn="l"/>
              </a:tabLst>
            </a:pPr>
            <a:r>
              <a:rPr dirty="0" sz="2000">
                <a:latin typeface="Arial"/>
                <a:cs typeface="Arial"/>
              </a:rPr>
              <a:t>LDA	4000H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2205" y="379221"/>
            <a:ext cx="280098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Instruction</a:t>
            </a:r>
            <a:r>
              <a:rPr dirty="0" spc="-75"/>
              <a:t> </a:t>
            </a:r>
            <a:r>
              <a:rPr dirty="0"/>
              <a:t>Size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4540" y="1090930"/>
            <a:ext cx="7538720" cy="4431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9900CC"/>
              </a:buClr>
              <a:buSzPct val="128846"/>
              <a:buChar char="•"/>
              <a:tabLst>
                <a:tab pos="355600" algn="l"/>
                <a:tab pos="356235" algn="l"/>
              </a:tabLst>
            </a:pPr>
            <a:r>
              <a:rPr dirty="0" sz="2600">
                <a:latin typeface="Arial"/>
                <a:cs typeface="Arial"/>
              </a:rPr>
              <a:t>Depending on the operand type, the instruction  may have </a:t>
            </a:r>
            <a:r>
              <a:rPr dirty="0" sz="2600" spc="-5">
                <a:latin typeface="Arial"/>
                <a:cs typeface="Arial"/>
              </a:rPr>
              <a:t>different </a:t>
            </a:r>
            <a:r>
              <a:rPr dirty="0" sz="2600">
                <a:latin typeface="Arial"/>
                <a:cs typeface="Arial"/>
              </a:rPr>
              <a:t>sizes. It will occupy a</a:t>
            </a:r>
            <a:r>
              <a:rPr dirty="0" sz="2600" spc="-85">
                <a:latin typeface="Arial"/>
                <a:cs typeface="Arial"/>
              </a:rPr>
              <a:t> </a:t>
            </a:r>
            <a:r>
              <a:rPr dirty="0" sz="2600" spc="-5">
                <a:latin typeface="Arial"/>
                <a:cs typeface="Arial"/>
              </a:rPr>
              <a:t>different  </a:t>
            </a:r>
            <a:r>
              <a:rPr dirty="0" sz="2600">
                <a:latin typeface="Arial"/>
                <a:cs typeface="Arial"/>
              </a:rPr>
              <a:t>number of memory</a:t>
            </a:r>
            <a:r>
              <a:rPr dirty="0" sz="2600" spc="-6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bytes.</a:t>
            </a:r>
            <a:endParaRPr sz="26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85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 spc="-35">
                <a:latin typeface="Arial"/>
                <a:cs typeface="Arial"/>
              </a:rPr>
              <a:t>Typically, </a:t>
            </a:r>
            <a:r>
              <a:rPr dirty="0" sz="2400" spc="-5">
                <a:latin typeface="Arial"/>
                <a:cs typeface="Arial"/>
              </a:rPr>
              <a:t>all instructions occupy </a:t>
            </a:r>
            <a:r>
              <a:rPr dirty="0" sz="2400" spc="-5">
                <a:solidFill>
                  <a:srgbClr val="800000"/>
                </a:solidFill>
                <a:latin typeface="Arial"/>
                <a:cs typeface="Arial"/>
              </a:rPr>
              <a:t>one </a:t>
            </a:r>
            <a:r>
              <a:rPr dirty="0" sz="2400">
                <a:solidFill>
                  <a:srgbClr val="800000"/>
                </a:solidFill>
                <a:latin typeface="Arial"/>
                <a:cs typeface="Arial"/>
              </a:rPr>
              <a:t>byte</a:t>
            </a:r>
            <a:r>
              <a:rPr dirty="0" sz="2400" spc="12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400" spc="-40">
                <a:latin typeface="Arial"/>
                <a:cs typeface="Arial"/>
              </a:rPr>
              <a:t>only.</a:t>
            </a:r>
            <a:endParaRPr sz="2400">
              <a:latin typeface="Arial"/>
              <a:cs typeface="Arial"/>
            </a:endParaRPr>
          </a:p>
          <a:p>
            <a:pPr lvl="1" marL="756285" marR="691515" indent="-286385">
              <a:lnSpc>
                <a:spcPct val="100000"/>
              </a:lnSpc>
              <a:spcBef>
                <a:spcPts val="575"/>
              </a:spcBef>
              <a:buClr>
                <a:srgbClr val="FF0066"/>
              </a:buClr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exception is any instruction </a:t>
            </a:r>
            <a:r>
              <a:rPr dirty="0" sz="2400">
                <a:latin typeface="Arial"/>
                <a:cs typeface="Arial"/>
              </a:rPr>
              <a:t>that </a:t>
            </a:r>
            <a:r>
              <a:rPr dirty="0" sz="2400" spc="-5">
                <a:latin typeface="Arial"/>
                <a:cs typeface="Arial"/>
              </a:rPr>
              <a:t>contains </a:t>
            </a:r>
            <a:r>
              <a:rPr dirty="0" sz="2400" spc="-5">
                <a:solidFill>
                  <a:srgbClr val="990000"/>
                </a:solidFill>
                <a:latin typeface="Arial"/>
                <a:cs typeface="Arial"/>
              </a:rPr>
              <a:t> immediate data </a:t>
            </a:r>
            <a:r>
              <a:rPr dirty="0" sz="2400" spc="-5">
                <a:latin typeface="Arial"/>
                <a:cs typeface="Arial"/>
              </a:rPr>
              <a:t>or a </a:t>
            </a:r>
            <a:r>
              <a:rPr dirty="0" sz="2400" spc="-5">
                <a:solidFill>
                  <a:srgbClr val="990000"/>
                </a:solidFill>
                <a:latin typeface="Arial"/>
                <a:cs typeface="Arial"/>
              </a:rPr>
              <a:t>memory</a:t>
            </a:r>
            <a:r>
              <a:rPr dirty="0" sz="2400" spc="4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990000"/>
                </a:solidFill>
                <a:latin typeface="Arial"/>
                <a:cs typeface="Arial"/>
              </a:rPr>
              <a:t>address</a:t>
            </a:r>
            <a:r>
              <a:rPr dirty="0" sz="2400" spc="-5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Instructions that include immediate data use </a:t>
            </a:r>
            <a:r>
              <a:rPr dirty="0" sz="2000">
                <a:solidFill>
                  <a:srgbClr val="800000"/>
                </a:solidFill>
                <a:latin typeface="Arial"/>
                <a:cs typeface="Arial"/>
              </a:rPr>
              <a:t>two</a:t>
            </a:r>
            <a:r>
              <a:rPr dirty="0" sz="2000" spc="-165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800000"/>
                </a:solidFill>
                <a:latin typeface="Arial"/>
                <a:cs typeface="Arial"/>
              </a:rPr>
              <a:t>bytes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lvl="3" marL="1612900" indent="-228600">
              <a:lnSpc>
                <a:spcPct val="100000"/>
              </a:lnSpc>
              <a:spcBef>
                <a:spcPts val="440"/>
              </a:spcBef>
              <a:buClr>
                <a:srgbClr val="33CC33"/>
              </a:buClr>
              <a:buChar char="–"/>
              <a:tabLst>
                <a:tab pos="1613535" algn="l"/>
              </a:tabLst>
            </a:pPr>
            <a:r>
              <a:rPr dirty="0" sz="1800">
                <a:latin typeface="Arial"/>
                <a:cs typeface="Arial"/>
              </a:rPr>
              <a:t>One for the </a:t>
            </a:r>
            <a:r>
              <a:rPr dirty="0" sz="1800" spc="-5">
                <a:latin typeface="Arial"/>
                <a:cs typeface="Arial"/>
              </a:rPr>
              <a:t>opcode and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other </a:t>
            </a:r>
            <a:r>
              <a:rPr dirty="0" sz="1800">
                <a:latin typeface="Arial"/>
                <a:cs typeface="Arial"/>
              </a:rPr>
              <a:t>for the </a:t>
            </a:r>
            <a:r>
              <a:rPr dirty="0" sz="1800" spc="-5">
                <a:latin typeface="Arial"/>
                <a:cs typeface="Arial"/>
              </a:rPr>
              <a:t>8-bit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data.</a:t>
            </a:r>
            <a:endParaRPr sz="1800">
              <a:latin typeface="Arial"/>
              <a:cs typeface="Arial"/>
            </a:endParaRPr>
          </a:p>
          <a:p>
            <a:pPr lvl="2" marL="1155700" marR="13335" indent="-228600">
              <a:lnSpc>
                <a:spcPct val="100000"/>
              </a:lnSpc>
              <a:spcBef>
                <a:spcPts val="475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Instructions that include a memory address occupy</a:t>
            </a:r>
            <a:r>
              <a:rPr dirty="0" sz="2000" spc="-170"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990000"/>
                </a:solidFill>
                <a:latin typeface="Arial"/>
                <a:cs typeface="Arial"/>
              </a:rPr>
              <a:t>three  bytes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lvl="3" marL="1612900" marR="724535" indent="-228600">
              <a:lnSpc>
                <a:spcPct val="100000"/>
              </a:lnSpc>
              <a:spcBef>
                <a:spcPts val="440"/>
              </a:spcBef>
              <a:buClr>
                <a:srgbClr val="33CC33"/>
              </a:buClr>
              <a:buChar char="–"/>
              <a:tabLst>
                <a:tab pos="1613535" algn="l"/>
              </a:tabLst>
            </a:pPr>
            <a:r>
              <a:rPr dirty="0" sz="1800">
                <a:latin typeface="Arial"/>
                <a:cs typeface="Arial"/>
              </a:rPr>
              <a:t>One for the </a:t>
            </a:r>
            <a:r>
              <a:rPr dirty="0" sz="1800" spc="-5">
                <a:latin typeface="Arial"/>
                <a:cs typeface="Arial"/>
              </a:rPr>
              <a:t>opcode, and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other </a:t>
            </a:r>
            <a:r>
              <a:rPr dirty="0" sz="1800" spc="-15">
                <a:latin typeface="Arial"/>
                <a:cs typeface="Arial"/>
              </a:rPr>
              <a:t>two </a:t>
            </a:r>
            <a:r>
              <a:rPr dirty="0" sz="1800">
                <a:latin typeface="Arial"/>
                <a:cs typeface="Arial"/>
              </a:rPr>
              <a:t>for the </a:t>
            </a:r>
            <a:r>
              <a:rPr dirty="0" sz="1800" spc="-5">
                <a:latin typeface="Arial"/>
                <a:cs typeface="Arial"/>
              </a:rPr>
              <a:t>16-bit  address.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6404" y="379221"/>
            <a:ext cx="571119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Instruction </a:t>
            </a:r>
            <a:r>
              <a:rPr dirty="0"/>
              <a:t>with </a:t>
            </a:r>
            <a:r>
              <a:rPr dirty="0" spc="-5"/>
              <a:t>Immediate</a:t>
            </a:r>
            <a:r>
              <a:rPr dirty="0" spc="-50"/>
              <a:t> </a:t>
            </a:r>
            <a:r>
              <a:rPr dirty="0" spc="-5"/>
              <a:t>Date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pc="-10"/>
              <a:t>Microprocessors </a:t>
            </a:r>
            <a:r>
              <a:rPr dirty="0" spc="-5"/>
              <a:t>&amp;</a:t>
            </a:r>
            <a:r>
              <a:rPr dirty="0"/>
              <a:t> </a:t>
            </a:r>
            <a:r>
              <a:rPr dirty="0" spc="-5"/>
              <a:t>Interfacing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4540" y="1090930"/>
            <a:ext cx="6327140" cy="32708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9900CC"/>
              </a:buClr>
              <a:buSzPct val="128846"/>
              <a:buChar char="•"/>
              <a:tabLst>
                <a:tab pos="355600" algn="l"/>
                <a:tab pos="356235" algn="l"/>
              </a:tabLst>
            </a:pPr>
            <a:r>
              <a:rPr dirty="0" sz="2600">
                <a:latin typeface="Arial"/>
                <a:cs typeface="Arial"/>
              </a:rPr>
              <a:t>Operation: Load an 8-bit number into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the  </a:t>
            </a:r>
            <a:r>
              <a:rPr dirty="0" sz="2600" spc="-10">
                <a:latin typeface="Arial"/>
                <a:cs typeface="Arial"/>
              </a:rPr>
              <a:t>accumulator.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900CC"/>
              </a:buClr>
              <a:buFont typeface="Arial"/>
              <a:buChar char="•"/>
            </a:pPr>
            <a:endParaRPr sz="375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buClr>
                <a:srgbClr val="FF0066"/>
              </a:buClr>
              <a:buChar char="–"/>
              <a:tabLst>
                <a:tab pos="756920" algn="l"/>
                <a:tab pos="1669414" algn="l"/>
              </a:tabLst>
            </a:pPr>
            <a:r>
              <a:rPr dirty="0" sz="2400">
                <a:latin typeface="Arial"/>
                <a:cs typeface="Arial"/>
              </a:rPr>
              <a:t>MVI	A,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32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4"/>
              </a:spcBef>
              <a:buChar char="•"/>
              <a:tabLst>
                <a:tab pos="1155700" algn="l"/>
                <a:tab pos="1156335" algn="l"/>
                <a:tab pos="3100705" algn="l"/>
              </a:tabLst>
            </a:pPr>
            <a:r>
              <a:rPr dirty="0" sz="2000">
                <a:latin typeface="Arial"/>
                <a:cs typeface="Arial"/>
              </a:rPr>
              <a:t>Operation: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MVI	A</a:t>
            </a:r>
            <a:endParaRPr sz="20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Operand: The number</a:t>
            </a:r>
            <a:r>
              <a:rPr dirty="0" sz="2000" spc="-1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32</a:t>
            </a:r>
            <a:endParaRPr sz="20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Arial"/>
                <a:cs typeface="Arial"/>
              </a:rPr>
              <a:t>Binary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Code:</a:t>
            </a:r>
            <a:endParaRPr sz="2000">
              <a:latin typeface="Arial"/>
              <a:cs typeface="Arial"/>
            </a:endParaRPr>
          </a:p>
          <a:p>
            <a:pPr marL="1669414">
              <a:lnSpc>
                <a:spcPct val="100000"/>
              </a:lnSpc>
              <a:spcBef>
                <a:spcPts val="575"/>
              </a:spcBef>
              <a:tabLst>
                <a:tab pos="3670300" algn="l"/>
                <a:tab pos="4140200" algn="l"/>
              </a:tabLst>
            </a:pPr>
            <a:r>
              <a:rPr dirty="0" sz="2400" spc="-50">
                <a:latin typeface="Arial"/>
                <a:cs typeface="Arial"/>
              </a:rPr>
              <a:t>0011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95">
                <a:latin typeface="Arial"/>
                <a:cs typeface="Arial"/>
              </a:rPr>
              <a:t>1110</a:t>
            </a:r>
            <a:r>
              <a:rPr dirty="0" sz="2400" spc="-2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3E	1</a:t>
            </a:r>
            <a:r>
              <a:rPr dirty="0" baseline="24305" sz="2400" spc="-7">
                <a:latin typeface="Arial"/>
                <a:cs typeface="Arial"/>
              </a:rPr>
              <a:t>st	</a:t>
            </a:r>
            <a:r>
              <a:rPr dirty="0" sz="2400">
                <a:latin typeface="Arial"/>
                <a:cs typeface="Arial"/>
              </a:rPr>
              <a:t>byte.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22775" y="4317872"/>
            <a:ext cx="4203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6203" sz="3600" spc="-15">
                <a:latin typeface="Arial"/>
                <a:cs typeface="Arial"/>
              </a:rPr>
              <a:t>2</a:t>
            </a:r>
            <a:r>
              <a:rPr dirty="0" sz="1600" spc="-5">
                <a:latin typeface="Arial"/>
                <a:cs typeface="Arial"/>
              </a:rPr>
              <a:t>nd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1382" y="4409313"/>
            <a:ext cx="32556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80640" algn="l"/>
              </a:tabLst>
            </a:pPr>
            <a:r>
              <a:rPr dirty="0" sz="2400" spc="-5">
                <a:latin typeface="Arial"/>
                <a:cs typeface="Arial"/>
              </a:rPr>
              <a:t>00</a:t>
            </a:r>
            <a:r>
              <a:rPr dirty="0" sz="2400" spc="-195">
                <a:latin typeface="Arial"/>
                <a:cs typeface="Arial"/>
              </a:rPr>
              <a:t>1</a:t>
            </a:r>
            <a:r>
              <a:rPr dirty="0" sz="2400" spc="-5">
                <a:latin typeface="Arial"/>
                <a:cs typeface="Arial"/>
              </a:rPr>
              <a:t>1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00</a:t>
            </a:r>
            <a:r>
              <a:rPr dirty="0" sz="2400" spc="-15">
                <a:latin typeface="Arial"/>
                <a:cs typeface="Arial"/>
              </a:rPr>
              <a:t>1</a:t>
            </a:r>
            <a:r>
              <a:rPr dirty="0" sz="2400" spc="105">
                <a:latin typeface="Arial"/>
                <a:cs typeface="Arial"/>
              </a:rPr>
              <a:t>0</a:t>
            </a:r>
            <a:r>
              <a:rPr dirty="0" sz="2400" spc="-10">
                <a:latin typeface="Arial"/>
                <a:cs typeface="Arial"/>
              </a:rPr>
              <a:t>3</a:t>
            </a:r>
            <a:r>
              <a:rPr dirty="0" sz="2400" spc="-5">
                <a:latin typeface="Arial"/>
                <a:cs typeface="Arial"/>
              </a:rPr>
              <a:t>2</a:t>
            </a:r>
            <a:r>
              <a:rPr dirty="0" sz="2400">
                <a:latin typeface="Arial"/>
                <a:cs typeface="Arial"/>
              </a:rPr>
              <a:t>	by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Bassel Soudan</dc:creator>
  <dc:title>Chapter 5 The 8085 Programming Model</dc:title>
  <dcterms:created xsi:type="dcterms:W3CDTF">2018-11-13T09:11:53Z</dcterms:created>
  <dcterms:modified xsi:type="dcterms:W3CDTF">2018-11-13T09:11:53Z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2018-11-13T00:00:00Z</vt:filetime>
  </property>
</Properties>
</file>